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70" r:id="rId17"/>
    <p:sldId id="274" r:id="rId18"/>
    <p:sldId id="272" r:id="rId19"/>
    <p:sldId id="273" r:id="rId20"/>
    <p:sldId id="271" r:id="rId21"/>
    <p:sldId id="276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84C99-C547-42FA-AC52-1515C2DAAEE9}" type="datetimeFigureOut">
              <a:rPr lang="pl-PL" smtClean="0"/>
              <a:pPr/>
              <a:t>2013-03-20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A2DA1-C0FF-4B9A-9EDD-575D5FA2CAC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A2DA1-C0FF-4B9A-9EDD-575D5FA2CACC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6C81-4305-4DBD-B7D7-10F1771CE824}" type="datetimeFigureOut">
              <a:rPr lang="pl-PL" smtClean="0"/>
              <a:pPr/>
              <a:t>2013-03-20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CDEB56-1738-408E-A7A5-0A02BBEE4B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6C81-4305-4DBD-B7D7-10F1771CE824}" type="datetimeFigureOut">
              <a:rPr lang="pl-PL" smtClean="0"/>
              <a:pPr/>
              <a:t>2013-03-20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EB56-1738-408E-A7A5-0A02BBEE4B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6C81-4305-4DBD-B7D7-10F1771CE824}" type="datetimeFigureOut">
              <a:rPr lang="pl-PL" smtClean="0"/>
              <a:pPr/>
              <a:t>2013-03-20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EB56-1738-408E-A7A5-0A02BBEE4B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6C81-4305-4DBD-B7D7-10F1771CE824}" type="datetimeFigureOut">
              <a:rPr lang="pl-PL" smtClean="0"/>
              <a:pPr/>
              <a:t>2013-03-20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CDEB56-1738-408E-A7A5-0A02BBEE4B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6C81-4305-4DBD-B7D7-10F1771CE824}" type="datetimeFigureOut">
              <a:rPr lang="pl-PL" smtClean="0"/>
              <a:pPr/>
              <a:t>2013-03-20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EB56-1738-408E-A7A5-0A02BBEE4BE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6C81-4305-4DBD-B7D7-10F1771CE824}" type="datetimeFigureOut">
              <a:rPr lang="pl-PL" smtClean="0"/>
              <a:pPr/>
              <a:t>2013-03-20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EB56-1738-408E-A7A5-0A02BBEE4B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6C81-4305-4DBD-B7D7-10F1771CE824}" type="datetimeFigureOut">
              <a:rPr lang="pl-PL" smtClean="0"/>
              <a:pPr/>
              <a:t>2013-03-20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CDEB56-1738-408E-A7A5-0A02BBEE4BE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6C81-4305-4DBD-B7D7-10F1771CE824}" type="datetimeFigureOut">
              <a:rPr lang="pl-PL" smtClean="0"/>
              <a:pPr/>
              <a:t>2013-03-20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EB56-1738-408E-A7A5-0A02BBEE4B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6C81-4305-4DBD-B7D7-10F1771CE824}" type="datetimeFigureOut">
              <a:rPr lang="pl-PL" smtClean="0"/>
              <a:pPr/>
              <a:t>2013-03-20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EB56-1738-408E-A7A5-0A02BBEE4B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6C81-4305-4DBD-B7D7-10F1771CE824}" type="datetimeFigureOut">
              <a:rPr lang="pl-PL" smtClean="0"/>
              <a:pPr/>
              <a:t>2013-03-20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EB56-1738-408E-A7A5-0A02BBEE4B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6C81-4305-4DBD-B7D7-10F1771CE824}" type="datetimeFigureOut">
              <a:rPr lang="pl-PL" smtClean="0"/>
              <a:pPr/>
              <a:t>2013-03-20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EB56-1738-408E-A7A5-0A02BBEE4BE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5C6C81-4305-4DBD-B7D7-10F1771CE824}" type="datetimeFigureOut">
              <a:rPr lang="pl-PL" smtClean="0"/>
              <a:pPr/>
              <a:t>2013-03-20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CDEB56-1738-408E-A7A5-0A02BBEE4BE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Radek\Desktop\000%20Pokaz\Dzilno.wmv" TargetMode="External"/><Relationship Id="rId7" Type="http://schemas.openxmlformats.org/officeDocument/2006/relationships/image" Target="../media/image25.png"/><Relationship Id="rId2" Type="http://schemas.openxmlformats.org/officeDocument/2006/relationships/video" Target="file:///C:\Users\Radek\Desktop\000%20Pokaz\&#321;&#243;d&#378;.wmv" TargetMode="External"/><Relationship Id="rId1" Type="http://schemas.openxmlformats.org/officeDocument/2006/relationships/video" Target="file:///C:\Users\Radek\Desktop\000%20Pokaz\kostka.wmv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zdjecia.pptx" TargetMode="External"/><Relationship Id="rId2" Type="http://schemas.openxmlformats.org/officeDocument/2006/relationships/hyperlink" Target="budzet.docx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hyperlink" Target="Odkrywanka1_matemat.ppt" TargetMode="External"/><Relationship Id="rId4" Type="http://schemas.openxmlformats.org/officeDocument/2006/relationships/hyperlink" Target="bankomat1.pp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BANK.pptx" TargetMode="External"/><Relationship Id="rId2" Type="http://schemas.openxmlformats.org/officeDocument/2006/relationships/hyperlink" Target="Bud&#380;et%20Pa&#324;stwa.ppt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istoria_pieniadza.pptx" TargetMode="External"/><Relationship Id="rId5" Type="http://schemas.openxmlformats.org/officeDocument/2006/relationships/hyperlink" Target="podatki.ppt" TargetMode="External"/><Relationship Id="rId4" Type="http://schemas.openxmlformats.org/officeDocument/2006/relationships/hyperlink" Target="kantor.ppt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C:\Users\Radek\Desktop\000%20Pokaz\W&#322;oc&#322;awek.wmv" TargetMode="External"/><Relationship Id="rId1" Type="http://schemas.openxmlformats.org/officeDocument/2006/relationships/video" Target="file:///C:\Users\Radek\Desktop\000%20Pokaz\Bydgoszcz.wmv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1000" y="4714884"/>
            <a:ext cx="8458200" cy="1222375"/>
          </a:xfrm>
        </p:spPr>
        <p:txBody>
          <a:bodyPr>
            <a:normAutofit/>
          </a:bodyPr>
          <a:lstStyle/>
          <a:p>
            <a:r>
              <a:rPr lang="pl-PL" sz="4400" dirty="0" smtClean="0">
                <a:solidFill>
                  <a:srgbClr val="00B050"/>
                </a:solidFill>
              </a:rPr>
              <a:t>Praca z uczniem zdolnym</a:t>
            </a:r>
            <a:endParaRPr lang="pl-PL" sz="4400" dirty="0">
              <a:solidFill>
                <a:srgbClr val="00B05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1000" y="3786190"/>
            <a:ext cx="8458200" cy="914400"/>
          </a:xfrm>
        </p:spPr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Zespół Szkół Nr 9 we Włocławku</a:t>
            </a:r>
            <a:endParaRPr lang="pl-PL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Rozszerzone Programy nauczania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7020" y="5572140"/>
            <a:ext cx="9089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00B050"/>
                </a:solidFill>
              </a:rPr>
              <a:t>Klasy z rozszerzonym programem nauczania języka angielskiego</a:t>
            </a:r>
          </a:p>
          <a:p>
            <a:pPr algn="ctr"/>
            <a:r>
              <a:rPr lang="pl-PL" sz="2400" dirty="0" smtClean="0">
                <a:solidFill>
                  <a:srgbClr val="00B050"/>
                </a:solidFill>
              </a:rPr>
              <a:t>(innowacje pedagogiczne)</a:t>
            </a:r>
            <a:endParaRPr lang="pl-PL" sz="2400" dirty="0">
              <a:solidFill>
                <a:srgbClr val="00B050"/>
              </a:solidFill>
            </a:endParaRPr>
          </a:p>
        </p:txBody>
      </p:sp>
      <p:pic>
        <p:nvPicPr>
          <p:cNvPr id="4" name="Obraz 3" descr="DSC07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3855683" cy="2857520"/>
          </a:xfrm>
          <a:prstGeom prst="rect">
            <a:avLst/>
          </a:prstGeom>
        </p:spPr>
      </p:pic>
      <p:pic>
        <p:nvPicPr>
          <p:cNvPr id="6" name="Obraz 5" descr="DSC058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214554"/>
            <a:ext cx="4357686" cy="290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Rozszerzone Programy nauczania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7020" y="5572140"/>
            <a:ext cx="8725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200" dirty="0" smtClean="0">
                <a:solidFill>
                  <a:srgbClr val="00B050"/>
                </a:solidFill>
              </a:rPr>
              <a:t>Klasy z rozszerzonym programem nauczania matematyki</a:t>
            </a:r>
          </a:p>
          <a:p>
            <a:pPr algn="ctr"/>
            <a:r>
              <a:rPr lang="pl-PL" sz="2200" dirty="0" smtClean="0">
                <a:solidFill>
                  <a:srgbClr val="00B050"/>
                </a:solidFill>
              </a:rPr>
              <a:t>„Matematyka i finanse – </a:t>
            </a:r>
            <a:r>
              <a:rPr lang="pl-PL" sz="2200" i="1" dirty="0" smtClean="0">
                <a:solidFill>
                  <a:srgbClr val="00B050"/>
                </a:solidFill>
              </a:rPr>
              <a:t>elementy ekonomii na lekcjach matematyki</a:t>
            </a:r>
            <a:r>
              <a:rPr lang="pl-PL" sz="2200" dirty="0" smtClean="0">
                <a:solidFill>
                  <a:srgbClr val="00B050"/>
                </a:solidFill>
              </a:rPr>
              <a:t>”</a:t>
            </a:r>
          </a:p>
          <a:p>
            <a:pPr algn="ctr"/>
            <a:r>
              <a:rPr lang="pl-PL" sz="2200" dirty="0" smtClean="0">
                <a:solidFill>
                  <a:srgbClr val="00B050"/>
                </a:solidFill>
              </a:rPr>
              <a:t>(innowacje pedagogiczne)</a:t>
            </a:r>
            <a:endParaRPr lang="pl-PL" sz="2200" dirty="0">
              <a:solidFill>
                <a:srgbClr val="00B050"/>
              </a:solidFill>
            </a:endParaRPr>
          </a:p>
        </p:txBody>
      </p:sp>
      <p:pic>
        <p:nvPicPr>
          <p:cNvPr id="4" name="Obraz 3" descr="img_14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85860"/>
            <a:ext cx="4625996" cy="3469497"/>
          </a:xfrm>
          <a:prstGeom prst="rect">
            <a:avLst/>
          </a:prstGeom>
        </p:spPr>
      </p:pic>
      <p:pic>
        <p:nvPicPr>
          <p:cNvPr id="6" name="Obraz 5" descr="Obraz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357430"/>
            <a:ext cx="4095747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Rozszerzone Programy nauczania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28596" y="5572140"/>
            <a:ext cx="3744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00B050"/>
                </a:solidFill>
              </a:rPr>
              <a:t>Klasy aktywności twórczej</a:t>
            </a:r>
            <a:endParaRPr lang="pl-PL" sz="2400" dirty="0">
              <a:solidFill>
                <a:srgbClr val="00B050"/>
              </a:solidFill>
            </a:endParaRPr>
          </a:p>
        </p:txBody>
      </p:sp>
      <p:pic>
        <p:nvPicPr>
          <p:cNvPr id="4" name="Obraz 3" descr="IMG_1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4286279" cy="3214710"/>
          </a:xfrm>
          <a:prstGeom prst="rect">
            <a:avLst/>
          </a:prstGeom>
        </p:spPr>
      </p:pic>
      <p:pic>
        <p:nvPicPr>
          <p:cNvPr id="7" name="Obraz 6" descr="IMG_1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071810"/>
            <a:ext cx="4643438" cy="3482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Rozszerzone Programy nauczania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85720" y="5572140"/>
            <a:ext cx="3937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00B050"/>
                </a:solidFill>
              </a:rPr>
              <a:t>Klasy edukacji ekologicznej</a:t>
            </a:r>
            <a:endParaRPr lang="pl-PL" sz="2400" dirty="0">
              <a:solidFill>
                <a:srgbClr val="00B050"/>
              </a:solidFill>
            </a:endParaRPr>
          </a:p>
        </p:txBody>
      </p:sp>
      <p:pic>
        <p:nvPicPr>
          <p:cNvPr id="6" name="Obraz 5" descr="100_08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4572000" cy="3429000"/>
          </a:xfrm>
          <a:prstGeom prst="rect">
            <a:avLst/>
          </a:prstGeom>
        </p:spPr>
      </p:pic>
      <p:pic>
        <p:nvPicPr>
          <p:cNvPr id="4" name="Obraz 3" descr="100_09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71462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Sport (uczniowskie kluby sportowe)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28596" y="2714620"/>
            <a:ext cx="3935693" cy="2193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UKS „Trampek” – SP22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UKS „</a:t>
            </a:r>
            <a:r>
              <a:rPr lang="pl-PL" sz="2400" dirty="0" err="1" smtClean="0">
                <a:solidFill>
                  <a:srgbClr val="00B050"/>
                </a:solidFill>
              </a:rPr>
              <a:t>Zazamcze</a:t>
            </a:r>
            <a:r>
              <a:rPr lang="pl-PL" sz="2400" dirty="0" smtClean="0">
                <a:solidFill>
                  <a:srgbClr val="00B050"/>
                </a:solidFill>
              </a:rPr>
              <a:t>” – Gim3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UKS „22” – SP22</a:t>
            </a:r>
            <a:endParaRPr lang="pl-PL" sz="2400" dirty="0">
              <a:solidFill>
                <a:srgbClr val="00B050"/>
              </a:solidFill>
            </a:endParaRPr>
          </a:p>
        </p:txBody>
      </p:sp>
      <p:pic>
        <p:nvPicPr>
          <p:cNvPr id="4" name="Obraz 3" descr="szkola_1_kop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714488"/>
            <a:ext cx="2895494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Laureaci i finaliści konkursów przedmiotowych</a:t>
            </a:r>
            <a:endParaRPr lang="pl-PL" sz="2800" dirty="0">
              <a:solidFill>
                <a:srgbClr val="00B05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42910" y="2071678"/>
          <a:ext cx="8004812" cy="31432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22680"/>
                <a:gridCol w="864553"/>
                <a:gridCol w="855980"/>
                <a:gridCol w="864553"/>
                <a:gridCol w="855980"/>
                <a:gridCol w="864553"/>
                <a:gridCol w="855980"/>
                <a:gridCol w="864553"/>
                <a:gridCol w="855980"/>
              </a:tblGrid>
              <a:tr h="763111">
                <a:tc rowSpan="2">
                  <a:txBody>
                    <a:bodyPr/>
                    <a:lstStyle/>
                    <a:p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2009/2010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2010/2011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2011/2012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2012/2013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85393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SP 22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Gim 3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SP 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Gim 3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SP 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Gim 3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SP 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Gim 3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3111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Laureaci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13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3111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Finaliści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13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15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ostk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643438" y="428604"/>
            <a:ext cx="4318030" cy="2428892"/>
          </a:xfrm>
          <a:prstGeom prst="rect">
            <a:avLst/>
          </a:prstGeom>
        </p:spPr>
      </p:pic>
      <p:pic>
        <p:nvPicPr>
          <p:cNvPr id="9" name="Łódź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643438" y="3786190"/>
            <a:ext cx="4318030" cy="2428892"/>
          </a:xfrm>
          <a:prstGeom prst="rect">
            <a:avLst/>
          </a:prstGeom>
        </p:spPr>
      </p:pic>
      <p:pic>
        <p:nvPicPr>
          <p:cNvPr id="11" name="Dzilno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214282" y="2000240"/>
            <a:ext cx="4317998" cy="242887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000628" y="3286124"/>
            <a:ext cx="3183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rgbClr val="00B050"/>
                </a:solidFill>
              </a:rPr>
              <a:t>Nauka przez doświadczanie</a:t>
            </a:r>
            <a:endParaRPr lang="pl-PL" sz="2000" dirty="0">
              <a:solidFill>
                <a:srgbClr val="00B05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85720" y="357166"/>
            <a:ext cx="4160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rgbClr val="00B050"/>
                </a:solidFill>
              </a:rPr>
              <a:t>Rozwijanie umiejętności manualnych</a:t>
            </a:r>
            <a:endParaRPr lang="pl-PL" sz="2000" dirty="0">
              <a:solidFill>
                <a:srgbClr val="00B05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14348" y="4643446"/>
            <a:ext cx="2410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rgbClr val="00B050"/>
                </a:solidFill>
              </a:rPr>
              <a:t>Nauka przez zabawę</a:t>
            </a:r>
            <a:endParaRPr lang="pl-PL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4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2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Praca na lekcji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57224" y="1357298"/>
            <a:ext cx="772519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</a:t>
            </a:r>
            <a:r>
              <a:rPr lang="pl-PL" sz="2400" dirty="0" smtClean="0">
                <a:solidFill>
                  <a:srgbClr val="00B050"/>
                </a:solidFill>
                <a:hlinkClick r:id="rId2" action="ppaction://hlinkfile"/>
              </a:rPr>
              <a:t>Opracowanie budżetu domowego – praca w grupach</a:t>
            </a:r>
            <a:endParaRPr lang="pl-PL" sz="2400" dirty="0" smtClean="0">
              <a:solidFill>
                <a:srgbClr val="00B050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Konkurs wiedzy ekonomicznej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</a:t>
            </a:r>
            <a:r>
              <a:rPr lang="pl-PL" sz="2400" dirty="0" smtClean="0">
                <a:solidFill>
                  <a:srgbClr val="00B050"/>
                </a:solidFill>
                <a:hlinkClick r:id="rId3" action="ppaction://hlinkpres?slideindex=1&amp;slidetitle="/>
              </a:rPr>
              <a:t>Przedstawienie matematyczne</a:t>
            </a:r>
            <a:endParaRPr lang="pl-PL" sz="2400" dirty="0" smtClean="0">
              <a:solidFill>
                <a:srgbClr val="00B050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</a:t>
            </a:r>
            <a:r>
              <a:rPr lang="pl-PL" sz="2400" dirty="0" smtClean="0">
                <a:solidFill>
                  <a:srgbClr val="00B050"/>
                </a:solidFill>
                <a:hlinkClick r:id="rId4" action="ppaction://hlinkpres?slideindex=1&amp;slidetitle="/>
              </a:rPr>
              <a:t>Bankomat</a:t>
            </a:r>
            <a:endParaRPr lang="pl-PL" sz="2400" dirty="0" smtClean="0">
              <a:solidFill>
                <a:srgbClr val="00B050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Wizyta w banku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Wirtualna gra na GPW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</a:t>
            </a:r>
            <a:r>
              <a:rPr lang="pl-PL" sz="2400" dirty="0" smtClean="0">
                <a:solidFill>
                  <a:srgbClr val="00B050"/>
                </a:solidFill>
                <a:hlinkClick r:id="rId5" action="ppaction://hlinkpres?slideindex=1&amp;slidetitle="/>
              </a:rPr>
              <a:t>Nietypowe prace</a:t>
            </a:r>
            <a:endParaRPr lang="pl-PL" sz="2400" dirty="0">
              <a:solidFill>
                <a:srgbClr val="00B050"/>
              </a:solidFill>
            </a:endParaRPr>
          </a:p>
        </p:txBody>
      </p:sp>
      <p:pic>
        <p:nvPicPr>
          <p:cNvPr id="5" name="Obraz 4" descr="img_141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3643314"/>
            <a:ext cx="325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41248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Tematy projektów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000232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14348" y="1643050"/>
            <a:ext cx="72321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Co to jest budżet (na przykładzie domowego)?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</a:t>
            </a:r>
            <a:r>
              <a:rPr lang="pl-PL" sz="2400" dirty="0" smtClean="0">
                <a:solidFill>
                  <a:srgbClr val="00B050"/>
                </a:solidFill>
                <a:hlinkClick r:id="rId2" action="ppaction://hlinkpres?slideindex=1&amp;slidetitle="/>
              </a:rPr>
              <a:t>Co to jest budżet </a:t>
            </a:r>
            <a:r>
              <a:rPr lang="pl-PL" sz="2400" dirty="0" smtClean="0">
                <a:solidFill>
                  <a:srgbClr val="00B050"/>
                </a:solidFill>
              </a:rPr>
              <a:t>(na przykładzie budżetu państwa)?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</a:t>
            </a:r>
            <a:r>
              <a:rPr lang="pl-PL" sz="2400" dirty="0" smtClean="0">
                <a:solidFill>
                  <a:srgbClr val="00B050"/>
                </a:solidFill>
                <a:hlinkClick r:id="rId3" action="ppaction://hlinkpres?slideindex=1&amp;slidetitle="/>
              </a:rPr>
              <a:t>Jak działa bank?</a:t>
            </a:r>
            <a:endParaRPr lang="pl-PL" sz="2400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</a:t>
            </a:r>
            <a:r>
              <a:rPr lang="pl-PL" sz="2400" dirty="0" smtClean="0">
                <a:solidFill>
                  <a:srgbClr val="00B050"/>
                </a:solidFill>
                <a:hlinkClick r:id="rId4" action="ppaction://hlinkpres?slideindex=1&amp;slidetitle="/>
              </a:rPr>
              <a:t>Zasada funkcjonowania kantoru.</a:t>
            </a:r>
            <a:endParaRPr lang="pl-PL" sz="2400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</a:t>
            </a:r>
            <a:r>
              <a:rPr lang="pl-PL" sz="2400" dirty="0" smtClean="0">
                <a:solidFill>
                  <a:srgbClr val="00B050"/>
                </a:solidFill>
                <a:hlinkClick r:id="rId5" action="ppaction://hlinkpres?slideindex=1&amp;slidetitle="/>
              </a:rPr>
              <a:t>Co to są podatki? </a:t>
            </a:r>
            <a:endParaRPr lang="pl-PL" sz="2400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</a:t>
            </a:r>
            <a:r>
              <a:rPr lang="pl-PL" sz="2400" dirty="0" smtClean="0">
                <a:solidFill>
                  <a:srgbClr val="00B050"/>
                </a:solidFill>
                <a:hlinkClick r:id="rId6" action="ppaction://hlinkpres?slideindex=1&amp;slidetitle="/>
              </a:rPr>
              <a:t>Historia pieniędzy.</a:t>
            </a:r>
            <a:endParaRPr lang="pl-PL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ydgoszcz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285728"/>
            <a:ext cx="5000660" cy="2812872"/>
          </a:xfrm>
          <a:prstGeom prst="rect">
            <a:avLst/>
          </a:prstGeom>
        </p:spPr>
      </p:pic>
      <p:pic>
        <p:nvPicPr>
          <p:cNvPr id="4" name="Włocławek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3476617" y="3500438"/>
            <a:ext cx="5410187" cy="304323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500694" y="1428736"/>
            <a:ext cx="1883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rgbClr val="00B050"/>
                </a:solidFill>
              </a:rPr>
              <a:t>Gala Laureatów</a:t>
            </a:r>
          </a:p>
          <a:p>
            <a:pPr algn="ctr"/>
            <a:r>
              <a:rPr lang="pl-PL" sz="2000" dirty="0" smtClean="0">
                <a:solidFill>
                  <a:srgbClr val="00B050"/>
                </a:solidFill>
              </a:rPr>
              <a:t>w Bydgoszczy</a:t>
            </a:r>
            <a:endParaRPr lang="pl-PL" sz="2000" dirty="0">
              <a:solidFill>
                <a:srgbClr val="00B05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71472" y="4572008"/>
            <a:ext cx="2792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 smtClean="0">
                <a:solidFill>
                  <a:srgbClr val="00B050"/>
                </a:solidFill>
              </a:rPr>
              <a:t>Gala Laureatów</a:t>
            </a:r>
          </a:p>
          <a:p>
            <a:r>
              <a:rPr lang="pl-PL" sz="2000" dirty="0" smtClean="0">
                <a:solidFill>
                  <a:srgbClr val="00B050"/>
                </a:solidFill>
              </a:rPr>
              <a:t>u prezydenta Włocławka</a:t>
            </a:r>
            <a:endParaRPr lang="pl-PL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7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Zespół szkół nr 9 we Włocławku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6" name="Symbol zastępczy zawartości 5" descr="sp_22_7_kop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193" y="1214422"/>
            <a:ext cx="3071834" cy="4623110"/>
          </a:xfrm>
        </p:spPr>
      </p:pic>
      <p:pic>
        <p:nvPicPr>
          <p:cNvPr id="7" name="Obraz 6" descr="sp_22_8_kop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911" y="2071678"/>
            <a:ext cx="2990427" cy="4500594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38631" y="5929330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Szkoła Podstawowa Nr 22</a:t>
            </a:r>
          </a:p>
          <a:p>
            <a:pPr algn="ctr"/>
            <a:r>
              <a:rPr lang="pl-PL" dirty="0" smtClean="0">
                <a:solidFill>
                  <a:srgbClr val="00B050"/>
                </a:solidFill>
              </a:rPr>
              <a:t>im. Janusza Korczaka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510663" y="1357298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Gimnazjum Nr 3</a:t>
            </a:r>
          </a:p>
          <a:p>
            <a:pPr algn="ctr"/>
            <a:r>
              <a:rPr lang="pl-PL" dirty="0" smtClean="0">
                <a:solidFill>
                  <a:srgbClr val="00B050"/>
                </a:solidFill>
              </a:rPr>
              <a:t>im. Polskich Noblistów</a:t>
            </a:r>
            <a:endParaRPr lang="pl-PL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osiągnięcia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14282" y="1225689"/>
            <a:ext cx="912942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Czwórka laureatów w Przedmiotowym Konkursie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rgbClr val="00B050"/>
                </a:solidFill>
              </a:rPr>
              <a:t>z Matematyki dla uczniów klas szóstych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Dwójka laureatów w konkursie Liga Zadaniowa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Finalistka konkursu Liga Zadaniowa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Trójka laureatów drugiego miejsca w Lidze Zadaniowej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Siódemka laureatów trzeciego miejsca w Lidze Zadaniowej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Wyróżnienia w Lidze Zadaniowej i Kangurze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Pięciu uczniów w etapie rejonowym Konkursu Przedmiotowego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Osiągnięcia w  konkursach międzyszkolnych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Wysokie wyniki sprawdzianu po klasie 6 (stanin ósmy)</a:t>
            </a:r>
            <a:endParaRPr lang="pl-PL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71736" y="2714620"/>
            <a:ext cx="4170437" cy="902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4000" dirty="0" smtClean="0">
                <a:solidFill>
                  <a:srgbClr val="00B050"/>
                </a:solidFill>
              </a:rPr>
              <a:t>Dziękuję za uwagę</a:t>
            </a:r>
            <a:endParaRPr lang="pl-PL" sz="4000" dirty="0">
              <a:solidFill>
                <a:srgbClr val="00B05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715008" y="5572140"/>
            <a:ext cx="290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przygotowała Marta Cześnin</a:t>
            </a:r>
            <a:endParaRPr lang="pl-PL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certyfikaty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3" name="Obraz 2" descr="szkoła odkrywców talentów 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393750"/>
            <a:ext cx="3286964" cy="4964183"/>
          </a:xfrm>
          <a:prstGeom prst="rect">
            <a:avLst/>
          </a:prstGeom>
        </p:spPr>
      </p:pic>
      <p:pic>
        <p:nvPicPr>
          <p:cNvPr id="4" name="Obraz 3" descr="szkoła odkrywców talentów G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214553"/>
            <a:ext cx="2786082" cy="406660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500562" y="1500174"/>
            <a:ext cx="4081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00B050"/>
                </a:solidFill>
              </a:rPr>
              <a:t>Szkoła Odkrywców Talentów</a:t>
            </a:r>
            <a:endParaRPr lang="pl-PL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certyfikaty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4" name="Obraz 3" descr="szkoła bez przemoc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857496"/>
            <a:ext cx="4643470" cy="2858315"/>
          </a:xfrm>
          <a:prstGeom prst="rect">
            <a:avLst/>
          </a:prstGeom>
        </p:spPr>
      </p:pic>
      <p:pic>
        <p:nvPicPr>
          <p:cNvPr id="5" name="Obraz 4" descr="szkoła przyjazna uczni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285860"/>
            <a:ext cx="3718742" cy="495065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429256" y="1643050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00B050"/>
                </a:solidFill>
              </a:rPr>
              <a:t>Super Szkoła</a:t>
            </a:r>
            <a:endParaRPr lang="pl-PL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etwin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500306"/>
            <a:ext cx="2071702" cy="3718815"/>
          </a:xfrm>
          <a:prstGeom prst="rect">
            <a:avLst/>
          </a:prstGeom>
        </p:spPr>
      </p:pic>
      <p:pic>
        <p:nvPicPr>
          <p:cNvPr id="4" name="Obraz 3" descr="amnes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736"/>
            <a:ext cx="2779136" cy="3786214"/>
          </a:xfrm>
          <a:prstGeom prst="rect">
            <a:avLst/>
          </a:prstGeom>
        </p:spPr>
      </p:pic>
      <p:pic>
        <p:nvPicPr>
          <p:cNvPr id="5" name="Obraz 4" descr="klub ośmi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571612"/>
            <a:ext cx="2500330" cy="383445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14282" y="5357826"/>
            <a:ext cx="314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>
                <a:solidFill>
                  <a:srgbClr val="00B050"/>
                </a:solidFill>
              </a:rPr>
              <a:t>Amnesty</a:t>
            </a:r>
            <a:r>
              <a:rPr lang="pl-PL" sz="2400" dirty="0" smtClean="0">
                <a:solidFill>
                  <a:srgbClr val="00B050"/>
                </a:solidFill>
              </a:rPr>
              <a:t> International</a:t>
            </a:r>
            <a:endParaRPr lang="pl-PL" sz="2400" dirty="0">
              <a:solidFill>
                <a:srgbClr val="00B05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885330" y="1857364"/>
            <a:ext cx="1573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solidFill>
                  <a:srgbClr val="00B050"/>
                </a:solidFill>
              </a:rPr>
              <a:t>eTwinning</a:t>
            </a:r>
            <a:endParaRPr lang="pl-PL" sz="2400" dirty="0">
              <a:solidFill>
                <a:srgbClr val="00B05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572264" y="5643578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00B050"/>
                </a:solidFill>
              </a:rPr>
              <a:t>Klub Ośmiu</a:t>
            </a:r>
            <a:endParaRPr lang="pl-PL" sz="2400" dirty="0">
              <a:solidFill>
                <a:srgbClr val="00B050"/>
              </a:solidFill>
            </a:endParaRPr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certyfikaty</a:t>
            </a:r>
            <a:endParaRPr lang="pl-PL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Programy i Kampanie ogólnopolskie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00034" y="1357299"/>
            <a:ext cx="67151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l-PL" sz="2400" dirty="0" smtClean="0"/>
              <a:t> </a:t>
            </a:r>
            <a:r>
              <a:rPr lang="pl-PL" sz="2400" dirty="0" smtClean="0">
                <a:solidFill>
                  <a:srgbClr val="00B050"/>
                </a:solidFill>
              </a:rPr>
              <a:t>VI edycja „Szkół bez przemocy”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Międzynarodowy program </a:t>
            </a:r>
            <a:r>
              <a:rPr lang="pl-PL" sz="2400" dirty="0" err="1" smtClean="0">
                <a:solidFill>
                  <a:srgbClr val="00B050"/>
                </a:solidFill>
              </a:rPr>
              <a:t>eTwinning</a:t>
            </a:r>
            <a:r>
              <a:rPr lang="pl-PL" sz="2400" dirty="0" smtClean="0"/>
              <a:t> 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„Strażnicy Uśmiechu”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„Wolność oddechu – zapobiegaj astmie”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„Trzymaj Formę”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„Radosny Uśmiech. Radosna Przyszłość”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„Znajdź właściwe rozwiązanie” 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„Zachowaj trzeźwy umysł”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„Nie pal przy mnie - proszę”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Programy i Kampanie ogólnopolskie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00034" y="1785926"/>
            <a:ext cx="7786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l-PL" sz="2400" dirty="0" smtClean="0"/>
              <a:t> </a:t>
            </a:r>
            <a:r>
              <a:rPr lang="pl-PL" sz="2400" dirty="0" smtClean="0">
                <a:solidFill>
                  <a:srgbClr val="00B050"/>
                </a:solidFill>
              </a:rPr>
              <a:t>„Moje miasto bez </a:t>
            </a:r>
            <a:r>
              <a:rPr lang="pl-PL" sz="2400" dirty="0" err="1" smtClean="0">
                <a:solidFill>
                  <a:srgbClr val="00B050"/>
                </a:solidFill>
              </a:rPr>
              <a:t>elektrośmieci</a:t>
            </a:r>
            <a:r>
              <a:rPr lang="pl-PL" sz="2400" dirty="0" smtClean="0">
                <a:solidFill>
                  <a:srgbClr val="00B050"/>
                </a:solidFill>
              </a:rPr>
              <a:t>”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„Klub Bezpiecznego Puchatka”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„Szkoła przyjazna żywieniu i aktywności fizycznej”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„Śniadanie daje moc”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„5 porcji warzyw, owoców lub soku”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„Szklanka mleka”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„Owoce w szkole”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Programy i Kampanie klas „o”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00034" y="1785926"/>
            <a:ext cx="7786742" cy="4409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l-PL" sz="2400" dirty="0" smtClean="0"/>
              <a:t> </a:t>
            </a:r>
            <a:r>
              <a:rPr lang="pl-PL" sz="2400" dirty="0" smtClean="0">
                <a:solidFill>
                  <a:srgbClr val="00B050"/>
                </a:solidFill>
              </a:rPr>
              <a:t>„Czyste powietrze wokół nas”</a:t>
            </a:r>
          </a:p>
          <a:p>
            <a:pPr>
              <a:lnSpc>
                <a:spcPct val="20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„Bezpieczny przedszkolak”</a:t>
            </a:r>
          </a:p>
          <a:p>
            <a:pPr>
              <a:lnSpc>
                <a:spcPct val="20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„Pożeracze liter”</a:t>
            </a:r>
          </a:p>
          <a:p>
            <a:pPr>
              <a:lnSpc>
                <a:spcPct val="20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„Klucz do uczenia się – moduł logika”</a:t>
            </a:r>
          </a:p>
          <a:p>
            <a:pPr>
              <a:lnSpc>
                <a:spcPct val="20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„Kubusiowi Przyjaciele Natury”</a:t>
            </a:r>
          </a:p>
          <a:p>
            <a:pPr>
              <a:lnSpc>
                <a:spcPct val="20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00B050"/>
                </a:solidFill>
              </a:rPr>
              <a:t> „Tropiciele”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Rozszerzone Programy nauczania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14348" y="5786454"/>
            <a:ext cx="8162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00B050"/>
                </a:solidFill>
              </a:rPr>
              <a:t>Klasa z rozszerzonym programem wychowania fizycznego</a:t>
            </a:r>
            <a:endParaRPr lang="pl-PL" sz="2400" dirty="0">
              <a:solidFill>
                <a:srgbClr val="00B050"/>
              </a:solidFill>
            </a:endParaRPr>
          </a:p>
        </p:txBody>
      </p:sp>
      <p:pic>
        <p:nvPicPr>
          <p:cNvPr id="4" name="Obraz 3" descr="S6307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3106328" cy="4143404"/>
          </a:xfrm>
          <a:prstGeom prst="rect">
            <a:avLst/>
          </a:prstGeom>
        </p:spPr>
      </p:pic>
      <p:pic>
        <p:nvPicPr>
          <p:cNvPr id="6" name="Obraz 5" descr="S63062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785926"/>
            <a:ext cx="4500562" cy="3374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271</TotalTime>
  <Words>503</Words>
  <Application>Microsoft Office PowerPoint</Application>
  <PresentationFormat>Pokaz na ekranie (4:3)</PresentationFormat>
  <Paragraphs>124</Paragraphs>
  <Slides>21</Slides>
  <Notes>1</Notes>
  <HiddenSlides>0</HiddenSlides>
  <MMClips>5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Wędrówka</vt:lpstr>
      <vt:lpstr>Praca z uczniem zdolnym</vt:lpstr>
      <vt:lpstr>Zespół szkół nr 9 we Włocławku</vt:lpstr>
      <vt:lpstr>certyfikaty</vt:lpstr>
      <vt:lpstr>certyfikaty</vt:lpstr>
      <vt:lpstr>certyfikaty</vt:lpstr>
      <vt:lpstr>Programy i Kampanie ogólnopolskie</vt:lpstr>
      <vt:lpstr>Programy i Kampanie ogólnopolskie</vt:lpstr>
      <vt:lpstr>Programy i Kampanie klas „o”</vt:lpstr>
      <vt:lpstr>Rozszerzone Programy nauczania</vt:lpstr>
      <vt:lpstr>Rozszerzone Programy nauczania</vt:lpstr>
      <vt:lpstr>Rozszerzone Programy nauczania</vt:lpstr>
      <vt:lpstr>Rozszerzone Programy nauczania</vt:lpstr>
      <vt:lpstr>Rozszerzone Programy nauczania</vt:lpstr>
      <vt:lpstr>Sport (uczniowskie kluby sportowe)</vt:lpstr>
      <vt:lpstr>Laureaci i finaliści konkursów przedmiotowych</vt:lpstr>
      <vt:lpstr>Slajd 16</vt:lpstr>
      <vt:lpstr>Praca na lekcji</vt:lpstr>
      <vt:lpstr>Tematy projektów</vt:lpstr>
      <vt:lpstr>Slajd 19</vt:lpstr>
      <vt:lpstr>osiągnięcia</vt:lpstr>
      <vt:lpstr>Slajd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Praca z uczniem zdolnym</dc:title>
  <dc:creator>MiR</dc:creator>
  <cp:lastModifiedBy>Radek</cp:lastModifiedBy>
  <cp:revision>61</cp:revision>
  <dcterms:created xsi:type="dcterms:W3CDTF">2013-03-17T14:45:13Z</dcterms:created>
  <dcterms:modified xsi:type="dcterms:W3CDTF">2013-03-20T20:25:57Z</dcterms:modified>
</cp:coreProperties>
</file>